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72" r:id="rId4"/>
    <p:sldId id="365" r:id="rId5"/>
    <p:sldId id="366" r:id="rId6"/>
    <p:sldId id="367" r:id="rId7"/>
    <p:sldId id="369" r:id="rId8"/>
    <p:sldId id="368" r:id="rId9"/>
    <p:sldId id="370" r:id="rId10"/>
    <p:sldId id="371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  <p:sldId id="386" r:id="rId25"/>
    <p:sldId id="387" r:id="rId26"/>
    <p:sldId id="388" r:id="rId27"/>
    <p:sldId id="389" r:id="rId28"/>
    <p:sldId id="364" r:id="rId29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56" d="100"/>
          <a:sy n="56" d="100"/>
        </p:scale>
        <p:origin x="31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987" y="152400"/>
            <a:ext cx="10366375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95400"/>
            <a:ext cx="10366375" cy="464820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TypeScript Introduction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Klassen</a:t>
            </a:r>
          </a:p>
        </p:txBody>
      </p:sp>
    </p:spTree>
    <p:extLst>
      <p:ext uri="{BB962C8B-B14F-4D97-AF65-F5344CB8AC3E}">
        <p14:creationId xmlns:p14="http://schemas.microsoft.com/office/powerpoint/2010/main" val="218662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Klassen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Sind </a:t>
            </a:r>
            <a:r>
              <a:rPr lang="en-US" dirty="0" err="1"/>
              <a:t>Teil</a:t>
            </a:r>
            <a:r>
              <a:rPr lang="en-US" dirty="0"/>
              <a:t> von ES2015</a:t>
            </a:r>
          </a:p>
          <a:p>
            <a:pPr lvl="1"/>
            <a:r>
              <a:rPr lang="en-US" dirty="0" err="1"/>
              <a:t>Konzept</a:t>
            </a:r>
            <a:r>
              <a:rPr lang="en-US" dirty="0"/>
              <a:t>,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C#/Java-</a:t>
            </a:r>
            <a:r>
              <a:rPr lang="en-US" dirty="0" err="1"/>
              <a:t>Entwickler</a:t>
            </a:r>
            <a:r>
              <a:rPr lang="en-US" dirty="0"/>
              <a:t> </a:t>
            </a:r>
            <a:r>
              <a:rPr lang="en-US" dirty="0" err="1"/>
              <a:t>vertraut</a:t>
            </a:r>
            <a:r>
              <a:rPr lang="en-US" dirty="0"/>
              <a:t> </a:t>
            </a:r>
            <a:r>
              <a:rPr lang="en-US" dirty="0" err="1"/>
              <a:t>sind</a:t>
            </a:r>
            <a:endParaRPr lang="en-US" dirty="0"/>
          </a:p>
          <a:p>
            <a:r>
              <a:rPr lang="en-US" dirty="0"/>
              <a:t>Klassen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 TypeScript </a:t>
            </a:r>
            <a:r>
              <a:rPr lang="en-US" dirty="0" err="1"/>
              <a:t>verfügbar</a:t>
            </a:r>
            <a:endParaRPr lang="en-US" dirty="0"/>
          </a:p>
          <a:p>
            <a:pPr lvl="1"/>
            <a:r>
              <a:rPr lang="en-US" dirty="0"/>
              <a:t>und </a:t>
            </a:r>
            <a:r>
              <a:rPr lang="en-US" dirty="0" err="1"/>
              <a:t>lassen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ES5 </a:t>
            </a:r>
            <a:r>
              <a:rPr lang="en-US" dirty="0" err="1"/>
              <a:t>oder</a:t>
            </a:r>
            <a:r>
              <a:rPr lang="en-US" dirty="0"/>
              <a:t> ES3 </a:t>
            </a:r>
            <a:r>
              <a:rPr lang="en-US" dirty="0" err="1"/>
              <a:t>kompilieren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6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Klassen </a:t>
            </a:r>
            <a:r>
              <a:rPr lang="en-US" dirty="0" err="1"/>
              <a:t>erstellen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43109" y="1086819"/>
            <a:ext cx="10366375" cy="49149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Friend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firstName: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lastName?: string;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constructor(firstName: string, lastName?: string)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firstName;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this.lastName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lastName;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getFullName(): string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return `${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 ${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this.lastName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}`;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410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Objekte</a:t>
            </a:r>
            <a:r>
              <a:rPr lang="en-US" dirty="0"/>
              <a:t> </a:t>
            </a:r>
            <a:r>
              <a:rPr lang="en-US" dirty="0" err="1"/>
              <a:t>instanziieren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Konstruktor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i="1" dirty="0"/>
              <a:t>new</a:t>
            </a:r>
            <a:r>
              <a:rPr lang="en-US" dirty="0"/>
              <a:t> </a:t>
            </a:r>
            <a:r>
              <a:rPr lang="en-US" dirty="0" err="1"/>
              <a:t>aufrufen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Auf Properties und </a:t>
            </a:r>
            <a:r>
              <a:rPr lang="en-US" dirty="0" err="1"/>
              <a:t>Methoden</a:t>
            </a:r>
            <a:r>
              <a:rPr lang="en-US" dirty="0"/>
              <a:t> </a:t>
            </a:r>
            <a:r>
              <a:rPr lang="en-US" dirty="0" err="1"/>
              <a:t>zugreifen</a:t>
            </a:r>
            <a:r>
              <a:rPr lang="en-US" dirty="0"/>
              <a:t>: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399" y="19812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friend = new Friend("Thomas", "Huber");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399" y="3810000"/>
            <a:ext cx="10366375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friend = new Friend("Thomas", "Huber");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firstName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friend.getFullName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839315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Access-Modifiers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Klassenmitglieder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public</a:t>
            </a:r>
            <a:r>
              <a:rPr lang="en-US" dirty="0"/>
              <a:t> – </a:t>
            </a:r>
            <a:r>
              <a:rPr lang="en-US" dirty="0" err="1"/>
              <a:t>sichtbar</a:t>
            </a:r>
            <a:r>
              <a:rPr lang="en-US" dirty="0"/>
              <a:t> von </a:t>
            </a:r>
            <a:r>
              <a:rPr lang="en-US" dirty="0" err="1"/>
              <a:t>aussen</a:t>
            </a:r>
            <a:r>
              <a:rPr lang="en-US" dirty="0"/>
              <a:t> (default-Wert) </a:t>
            </a:r>
          </a:p>
          <a:p>
            <a:r>
              <a:rPr lang="en-US" b="1" dirty="0"/>
              <a:t>protected</a:t>
            </a:r>
            <a:r>
              <a:rPr lang="en-US" dirty="0"/>
              <a:t> – </a:t>
            </a:r>
            <a:r>
              <a:rPr lang="en-US" dirty="0" err="1"/>
              <a:t>sichtbar</a:t>
            </a:r>
            <a:r>
              <a:rPr lang="en-US" dirty="0"/>
              <a:t> in </a:t>
            </a:r>
            <a:r>
              <a:rPr lang="en-US" dirty="0" err="1"/>
              <a:t>Subklassen</a:t>
            </a:r>
            <a:endParaRPr lang="en-US" dirty="0"/>
          </a:p>
          <a:p>
            <a:r>
              <a:rPr lang="en-US" b="1" dirty="0"/>
              <a:t>private</a:t>
            </a:r>
            <a:r>
              <a:rPr lang="en-US" dirty="0"/>
              <a:t> –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sichtbar</a:t>
            </a:r>
            <a:r>
              <a:rPr lang="en-US" dirty="0"/>
              <a:t> in der </a:t>
            </a:r>
            <a:r>
              <a:rPr lang="en-US" dirty="0" err="1"/>
              <a:t>Klasse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182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Access-Modifiers auf </a:t>
            </a:r>
            <a:r>
              <a:rPr lang="en-US" dirty="0" err="1"/>
              <a:t>Konstruktor-Parametern</a:t>
            </a:r>
            <a:r>
              <a:rPr lang="en-US" dirty="0"/>
              <a:t> </a:t>
            </a:r>
            <a:r>
              <a:rPr lang="en-US" dirty="0" err="1"/>
              <a:t>setzen</a:t>
            </a:r>
            <a:endParaRPr lang="en-US" dirty="0"/>
          </a:p>
          <a:p>
            <a:pPr lvl="1"/>
            <a:r>
              <a:rPr lang="en-US" dirty="0"/>
              <a:t>Dies </a:t>
            </a:r>
            <a:r>
              <a:rPr lang="en-US" dirty="0" err="1"/>
              <a:t>wird</a:t>
            </a:r>
            <a:r>
              <a:rPr lang="en-US" dirty="0"/>
              <a:t> die Properties </a:t>
            </a:r>
            <a:r>
              <a:rPr lang="en-US" dirty="0" err="1"/>
              <a:t>generieren</a:t>
            </a:r>
            <a:r>
              <a:rPr lang="en-US" dirty="0"/>
              <a:t> und </a:t>
            </a:r>
            <a:r>
              <a:rPr lang="en-US" dirty="0" err="1"/>
              <a:t>initialisieren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27464" y="2667000"/>
            <a:ext cx="10439400" cy="2895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Friend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public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firstName: string, </a:t>
            </a:r>
            <a:b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  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public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lastName?: string) { 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getFullName(): string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return `${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 ${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this.lastName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}`;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571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Accessors </a:t>
            </a:r>
            <a:r>
              <a:rPr lang="en-US" dirty="0" err="1"/>
              <a:t>verwenden</a:t>
            </a:r>
            <a:r>
              <a:rPr lang="en-US" dirty="0"/>
              <a:t> (get und set)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57425" y="1371600"/>
            <a:ext cx="10680323" cy="4185834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Friend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private _firstName: string;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get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firstName(): string { return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 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set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firstName(value: string) {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value;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constructor(firstName: string)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firstName;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8119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Accessors </a:t>
            </a:r>
            <a:r>
              <a:rPr lang="en-US" dirty="0" err="1"/>
              <a:t>verwenden</a:t>
            </a:r>
            <a:r>
              <a:rPr lang="en-US" dirty="0"/>
              <a:t> (get und set)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Von </a:t>
            </a:r>
            <a:r>
              <a:rPr lang="en-US" dirty="0" err="1"/>
              <a:t>aussen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der Accessor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sichtbar</a:t>
            </a:r>
            <a:endParaRPr lang="en-US" dirty="0"/>
          </a:p>
          <a:p>
            <a:r>
              <a:rPr lang="en-US" dirty="0"/>
              <a:t>Property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genutzt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Property </a:t>
            </a:r>
            <a:r>
              <a:rPr lang="en-US" dirty="0" err="1"/>
              <a:t>ohne</a:t>
            </a:r>
            <a:r>
              <a:rPr lang="en-US" dirty="0"/>
              <a:t> Accessor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57425" y="2667000"/>
            <a:ext cx="10680323" cy="1595034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friend = new Friend("Thomas");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"Angular";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firstName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49087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Statische</a:t>
            </a:r>
            <a:r>
              <a:rPr lang="en-US" dirty="0"/>
              <a:t>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i="1" dirty="0"/>
              <a:t>static-Keyword</a:t>
            </a:r>
            <a:r>
              <a:rPr lang="en-US" dirty="0"/>
              <a:t> </a:t>
            </a:r>
            <a:r>
              <a:rPr lang="en-US" dirty="0" err="1"/>
              <a:t>erstellt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87387" y="2286000"/>
            <a:ext cx="4806762" cy="2971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Person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static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counter: number=0;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constructor()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Person.counter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++;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6474012" y="2305373"/>
            <a:ext cx="5033775" cy="2971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p1 = new Person();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p2 = new Person();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p3 = new Person();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Logt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“3”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Person.counter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1776010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Readonly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i="1" dirty="0"/>
              <a:t>readonly-Keyword</a:t>
            </a:r>
            <a:r>
              <a:rPr lang="en-US" dirty="0"/>
              <a:t> </a:t>
            </a:r>
            <a:r>
              <a:rPr lang="en-US" dirty="0" err="1"/>
              <a:t>erstellt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87387" y="2286000"/>
            <a:ext cx="4806762" cy="3124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Person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readonly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name: string;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constructor(name: string)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this.name = name;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6097588" y="2305372"/>
            <a:ext cx="5410200" cy="310482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p = new Person("Thomas");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personName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p.name;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p.name ="Angular";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</a:t>
            </a:r>
          </a:p>
        </p:txBody>
      </p:sp>
    </p:spTree>
    <p:extLst>
      <p:ext uri="{BB962C8B-B14F-4D97-AF65-F5344CB8AC3E}">
        <p14:creationId xmlns:p14="http://schemas.microsoft.com/office/powerpoint/2010/main" val="259613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Vererbung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i="1" dirty="0"/>
              <a:t>extends</a:t>
            </a:r>
            <a:r>
              <a:rPr lang="en-US" dirty="0"/>
              <a:t>-Keyword von </a:t>
            </a:r>
            <a:r>
              <a:rPr lang="en-US" dirty="0" err="1"/>
              <a:t>Basisklasse</a:t>
            </a:r>
            <a:r>
              <a:rPr lang="en-US" dirty="0"/>
              <a:t> </a:t>
            </a:r>
            <a:r>
              <a:rPr lang="en-US" dirty="0" err="1"/>
              <a:t>ableiten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458787" y="2057400"/>
            <a:ext cx="11430000" cy="3505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string){}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Frog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extends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jump(distance: number)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console.log(`frog ${this.name} jumped ${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this.distance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}m`);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1618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Vererbung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Basis-</a:t>
            </a:r>
            <a:r>
              <a:rPr lang="en-US" dirty="0" err="1"/>
              <a:t>Konstruktor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i="1" dirty="0"/>
              <a:t>super</a:t>
            </a:r>
            <a:r>
              <a:rPr lang="en-US" dirty="0"/>
              <a:t> </a:t>
            </a:r>
            <a:r>
              <a:rPr lang="en-US" dirty="0" err="1"/>
              <a:t>aufrufen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41375" y="2057400"/>
            <a:ext cx="10439400" cy="3886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string){}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Frog extends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constructor(name: string, public distance: number)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super(name);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...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38792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Abstrakte</a:t>
            </a:r>
            <a:r>
              <a:rPr lang="en-US" dirty="0"/>
              <a:t> Klassen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Subklasse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Implementieren</a:t>
            </a:r>
            <a:r>
              <a:rPr lang="en-US" dirty="0"/>
              <a:t> </a:t>
            </a:r>
            <a:r>
              <a:rPr lang="en-US" dirty="0" err="1"/>
              <a:t>zwingen</a:t>
            </a:r>
            <a:endParaRPr lang="en-US" dirty="0"/>
          </a:p>
          <a:p>
            <a:r>
              <a:rPr lang="en-US" dirty="0" err="1"/>
              <a:t>Klasse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i="1" dirty="0"/>
              <a:t>abstract</a:t>
            </a:r>
            <a:r>
              <a:rPr lang="en-US" dirty="0"/>
              <a:t> </a:t>
            </a:r>
            <a:r>
              <a:rPr lang="en-US" dirty="0" err="1"/>
              <a:t>markieren</a:t>
            </a:r>
            <a:endParaRPr lang="en-US" dirty="0"/>
          </a:p>
          <a:p>
            <a:r>
              <a:rPr lang="en-US" dirty="0" err="1"/>
              <a:t>Abstrakte</a:t>
            </a:r>
            <a:r>
              <a:rPr lang="en-US" dirty="0"/>
              <a:t> Member </a:t>
            </a:r>
            <a:r>
              <a:rPr lang="en-US" dirty="0" err="1"/>
              <a:t>ebenso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i="1" dirty="0"/>
              <a:t>abstract</a:t>
            </a:r>
            <a:r>
              <a:rPr lang="en-US" dirty="0"/>
              <a:t> </a:t>
            </a:r>
            <a:r>
              <a:rPr lang="en-US" dirty="0" err="1"/>
              <a:t>markieren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41375" y="3352800"/>
            <a:ext cx="10439400" cy="2057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abstract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class Person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string){}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abstract sayHello(): void;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7937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Abstrakte</a:t>
            </a:r>
            <a:r>
              <a:rPr lang="en-US" dirty="0"/>
              <a:t> Klassen </a:t>
            </a:r>
            <a:r>
              <a:rPr lang="en-US" dirty="0" err="1"/>
              <a:t>erweitern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Einfach</a:t>
            </a:r>
            <a:r>
              <a:rPr lang="en-US" dirty="0"/>
              <a:t> Member </a:t>
            </a:r>
            <a:r>
              <a:rPr lang="en-US" dirty="0" err="1"/>
              <a:t>implementieren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41375" y="1981200"/>
            <a:ext cx="10439400" cy="3581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abstract class Person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string){}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abstract sayHello(): void;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Friend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extends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Person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sayHello()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console.log(`Hello my friend ${this.name}`);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704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</a:t>
            </a:r>
            <a:r>
              <a:rPr lang="en-US" dirty="0" err="1"/>
              <a:t>implementieren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i="1" dirty="0"/>
              <a:t>implements</a:t>
            </a:r>
            <a:r>
              <a:rPr lang="en-US" dirty="0"/>
              <a:t>-Keyword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41375" y="1981200"/>
            <a:ext cx="10439400" cy="3581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name: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Frog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implements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string, public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distance:number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...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68740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</a:t>
            </a:r>
            <a:r>
              <a:rPr lang="en-US" dirty="0" err="1"/>
              <a:t>implementieren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Mehrere</a:t>
            </a:r>
            <a:r>
              <a:rPr lang="en-US" dirty="0"/>
              <a:t> Interfaces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Komma</a:t>
            </a:r>
            <a:r>
              <a:rPr lang="en-US" dirty="0"/>
              <a:t> </a:t>
            </a:r>
            <a:r>
              <a:rPr lang="en-US" dirty="0" err="1"/>
              <a:t>trennen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841375" y="1981200"/>
            <a:ext cx="10439400" cy="3581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name: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Frog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implements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Animal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constructor(public name: string, public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distance:number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...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51376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Kompatibilität</a:t>
            </a:r>
            <a:r>
              <a:rPr lang="en-US" dirty="0"/>
              <a:t> in TypeScript</a:t>
            </a:r>
          </a:p>
        </p:txBody>
      </p:sp>
    </p:spTree>
    <p:extLst>
      <p:ext uri="{BB962C8B-B14F-4D97-AF65-F5344CB8AC3E}">
        <p14:creationId xmlns:p14="http://schemas.microsoft.com/office/powerpoint/2010/main" val="35618072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</a:t>
            </a:r>
            <a:r>
              <a:rPr lang="en-US" dirty="0" err="1"/>
              <a:t>anstatt</a:t>
            </a:r>
            <a:r>
              <a:rPr lang="en-US" dirty="0"/>
              <a:t> Nominal Typing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Member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wichtig</a:t>
            </a:r>
            <a:r>
              <a:rPr lang="en-US" dirty="0"/>
              <a:t>, </a:t>
            </a:r>
            <a:r>
              <a:rPr lang="en-US" dirty="0" err="1"/>
              <a:t>nicht</a:t>
            </a:r>
            <a:r>
              <a:rPr lang="en-US" dirty="0"/>
              <a:t> die </a:t>
            </a:r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selbst</a:t>
            </a:r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611187" y="1981200"/>
            <a:ext cx="11199812" cy="3962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IDeveloper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githubusername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Note: Person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implementiert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NICHT das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IDeveloper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-interface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Person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githubusername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p: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IDeveloper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new Person();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OK,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weil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Member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existiert</a:t>
            </a:r>
            <a:endParaRPr lang="en-US" sz="2200" dirty="0">
              <a:solidFill>
                <a:schemeClr val="tx1">
                  <a:lumMod val="65000"/>
                  <a:lumOff val="35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119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unterstützt</a:t>
            </a:r>
            <a:r>
              <a:rPr lang="en-US" dirty="0"/>
              <a:t> Interfaces und Klassen </a:t>
            </a:r>
            <a:r>
              <a:rPr lang="en-US" dirty="0" err="1"/>
              <a:t>ähnlich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C# und Java</a:t>
            </a:r>
          </a:p>
          <a:p>
            <a:pPr lvl="1"/>
            <a:r>
              <a:rPr lang="en-US" dirty="0"/>
              <a:t>Klassen </a:t>
            </a:r>
            <a:r>
              <a:rPr lang="en-US" dirty="0" err="1"/>
              <a:t>sind</a:t>
            </a:r>
            <a:r>
              <a:rPr lang="en-US" dirty="0"/>
              <a:t> natives </a:t>
            </a:r>
            <a:r>
              <a:rPr lang="en-US" dirty="0" err="1"/>
              <a:t>Konzept</a:t>
            </a:r>
            <a:r>
              <a:rPr lang="en-US" dirty="0"/>
              <a:t> von ES2015</a:t>
            </a:r>
          </a:p>
          <a:p>
            <a:r>
              <a:rPr lang="en-US" dirty="0"/>
              <a:t>Interfaces </a:t>
            </a:r>
            <a:r>
              <a:rPr lang="en-US" dirty="0" err="1"/>
              <a:t>generieren</a:t>
            </a:r>
            <a:r>
              <a:rPr lang="en-US" dirty="0"/>
              <a:t> </a:t>
            </a:r>
            <a:r>
              <a:rPr lang="en-US" dirty="0" err="1"/>
              <a:t>keinen</a:t>
            </a:r>
            <a:r>
              <a:rPr lang="en-US" dirty="0"/>
              <a:t> JavaScript-Code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52198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Interfaces </a:t>
            </a:r>
            <a:r>
              <a:rPr lang="en-US" dirty="0" err="1"/>
              <a:t>als</a:t>
            </a:r>
            <a:r>
              <a:rPr lang="en-US" dirty="0"/>
              <a:t> “</a:t>
            </a:r>
            <a:r>
              <a:rPr lang="en-US" dirty="0" err="1"/>
              <a:t>Verträge</a:t>
            </a:r>
            <a:r>
              <a:rPr lang="en-US" dirty="0"/>
              <a:t>” </a:t>
            </a:r>
            <a:r>
              <a:rPr lang="en-US" dirty="0" err="1"/>
              <a:t>für</a:t>
            </a:r>
            <a:r>
              <a:rPr lang="en-US" dirty="0"/>
              <a:t> den Code</a:t>
            </a:r>
          </a:p>
          <a:p>
            <a:r>
              <a:rPr lang="en-US" dirty="0" err="1"/>
              <a:t>Macht</a:t>
            </a:r>
            <a:r>
              <a:rPr lang="en-US" dirty="0"/>
              <a:t> </a:t>
            </a:r>
            <a:r>
              <a:rPr lang="en-US" dirty="0" err="1"/>
              <a:t>deutlich</a:t>
            </a:r>
            <a:r>
              <a:rPr lang="en-US" dirty="0"/>
              <a:t>, was </a:t>
            </a:r>
            <a:r>
              <a:rPr lang="en-US" dirty="0" err="1"/>
              <a:t>bspw</a:t>
            </a:r>
            <a:r>
              <a:rPr lang="en-US" dirty="0"/>
              <a:t>. an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Funktion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übergeben</a:t>
            </a:r>
            <a:r>
              <a:rPr lang="en-US" dirty="0"/>
              <a:t> </a:t>
            </a:r>
            <a:r>
              <a:rPr lang="en-US" dirty="0" err="1"/>
              <a:t>ist</a:t>
            </a:r>
            <a:endParaRPr lang="en-US" dirty="0"/>
          </a:p>
          <a:p>
            <a:pPr lvl="1"/>
            <a:r>
              <a:rPr lang="en-US" dirty="0"/>
              <a:t>Ein Interface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Dokumentation</a:t>
            </a:r>
            <a:endParaRPr lang="en-US" dirty="0"/>
          </a:p>
          <a:p>
            <a:r>
              <a:rPr lang="en-US" dirty="0" err="1"/>
              <a:t>Gleiches</a:t>
            </a:r>
            <a:r>
              <a:rPr lang="en-US" dirty="0"/>
              <a:t> </a:t>
            </a:r>
            <a:r>
              <a:rPr lang="en-US" dirty="0" err="1"/>
              <a:t>Prinzip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in C#</a:t>
            </a:r>
          </a:p>
        </p:txBody>
      </p:sp>
    </p:spTree>
    <p:extLst>
      <p:ext uri="{BB962C8B-B14F-4D97-AF65-F5344CB8AC3E}">
        <p14:creationId xmlns:p14="http://schemas.microsoft.com/office/powerpoint/2010/main" val="2603233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Ohne</a:t>
            </a:r>
            <a:r>
              <a:rPr lang="en-US" dirty="0"/>
              <a:t>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458787" y="1143000"/>
            <a:ext cx="11277599" cy="5181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getFullName(friend)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var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friend.firstName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if(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friend.lastName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){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+= " " +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friend.lastName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return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  <a:b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var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getFullName({firstName: "T", lastName: "Huber"});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 </a:t>
            </a:r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Logs "T Huber“</a:t>
            </a:r>
            <a:b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getFullName({firstName: "Thomas"});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 </a:t>
            </a:r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Logs "Thomas"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getFullName({first</a:t>
            </a:r>
            <a:r>
              <a:rPr lang="en-US" sz="2200" b="1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ame: "Thomas"}); 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 </a:t>
            </a:r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</a:t>
            </a:r>
            <a:r>
              <a:rPr lang="en-US" sz="2200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Logs "undefined"</a:t>
            </a:r>
          </a:p>
        </p:txBody>
      </p:sp>
    </p:spTree>
    <p:extLst>
      <p:ext uri="{BB962C8B-B14F-4D97-AF65-F5344CB8AC3E}">
        <p14:creationId xmlns:p14="http://schemas.microsoft.com/office/powerpoint/2010/main" val="314178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einführen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interface-Keyword</a:t>
            </a:r>
          </a:p>
          <a:p>
            <a:r>
              <a:rPr lang="en-US" dirty="0" err="1"/>
              <a:t>Optionale</a:t>
            </a:r>
            <a:r>
              <a:rPr lang="en-US" dirty="0"/>
              <a:t> Properties </a:t>
            </a:r>
            <a:r>
              <a:rPr lang="en-US" dirty="0" err="1"/>
              <a:t>mit</a:t>
            </a:r>
            <a:r>
              <a:rPr lang="en-US" dirty="0"/>
              <a:t> ?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Namen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1068388" y="2743200"/>
            <a:ext cx="10212388" cy="2743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Friend {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firstName:string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lastName?:string;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getFullName(friend: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...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5425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Compile-Error dank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1068388" y="1447800"/>
            <a:ext cx="10212388" cy="4038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Friend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firstName: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lastName?: string;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getFullName(friend: Friend)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...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fullName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getFullName({ first</a:t>
            </a:r>
            <a:r>
              <a:rPr lang="en-US" sz="2200" b="1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ame: "Thomas“ }); </a:t>
            </a:r>
            <a:r>
              <a:rPr lang="en-US" sz="2200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 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3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Funktionen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Neben</a:t>
            </a:r>
            <a:r>
              <a:rPr lang="en-US" dirty="0"/>
              <a:t> Interfaces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 </a:t>
            </a:r>
            <a:r>
              <a:rPr lang="en-US" dirty="0" err="1"/>
              <a:t>lassen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Interfaces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Funktionen</a:t>
            </a:r>
            <a:r>
              <a:rPr lang="en-US" dirty="0"/>
              <a:t> </a:t>
            </a:r>
            <a:r>
              <a:rPr lang="en-US" dirty="0" err="1"/>
              <a:t>definieren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382587" y="2552700"/>
            <a:ext cx="11430000" cy="1066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printFriend(printer:(f: Friend) =&gt; void, friend: Friend){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printer(friend);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382587" y="4235558"/>
            <a:ext cx="11430000" cy="15562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FriendPrinter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(f: Friend): void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printFriend(printer: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FriendPrinter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, friend: Friend){...}</a:t>
            </a:r>
          </a:p>
        </p:txBody>
      </p:sp>
      <p:sp>
        <p:nvSpPr>
          <p:cNvPr id="7" name="Arrow: Down 6"/>
          <p:cNvSpPr/>
          <p:nvPr/>
        </p:nvSpPr>
        <p:spPr bwMode="auto">
          <a:xfrm>
            <a:off x="5792787" y="3660829"/>
            <a:ext cx="609600" cy="533400"/>
          </a:xfrm>
          <a:prstGeom prst="downArrow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564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Generierter</a:t>
            </a:r>
            <a:r>
              <a:rPr lang="en-US" dirty="0"/>
              <a:t> JavaScript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Interfaces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pures</a:t>
            </a:r>
            <a:r>
              <a:rPr lang="en-US" dirty="0"/>
              <a:t> TypeScript-</a:t>
            </a:r>
            <a:r>
              <a:rPr lang="en-US" dirty="0" err="1"/>
              <a:t>Konzept</a:t>
            </a:r>
            <a:endParaRPr lang="en-US" dirty="0"/>
          </a:p>
          <a:p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</a:t>
            </a:r>
            <a:r>
              <a:rPr lang="en-US" dirty="0" err="1"/>
              <a:t>keinen</a:t>
            </a:r>
            <a:r>
              <a:rPr lang="en-US" dirty="0"/>
              <a:t> </a:t>
            </a:r>
            <a:r>
              <a:rPr lang="en-US" dirty="0" err="1"/>
              <a:t>generierten</a:t>
            </a:r>
            <a:r>
              <a:rPr lang="en-US" dirty="0"/>
              <a:t> JavaScript Code</a:t>
            </a:r>
          </a:p>
          <a:p>
            <a:r>
              <a:rPr lang="en-US" dirty="0"/>
              <a:t>Das Interface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wichtig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Compile-Zeit-Checks</a:t>
            </a:r>
          </a:p>
          <a:p>
            <a:pPr lvl="1"/>
            <a:r>
              <a:rPr lang="en-US" dirty="0"/>
              <a:t>Und </a:t>
            </a:r>
            <a:r>
              <a:rPr lang="en-US" dirty="0" err="1"/>
              <a:t>natürlich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Tooling (</a:t>
            </a:r>
            <a:r>
              <a:rPr lang="en-US" dirty="0" err="1"/>
              <a:t>Intellisense</a:t>
            </a:r>
            <a:r>
              <a:rPr lang="en-US" dirty="0"/>
              <a:t> etc.)</a:t>
            </a:r>
          </a:p>
        </p:txBody>
      </p:sp>
    </p:spTree>
    <p:extLst>
      <p:ext uri="{BB962C8B-B14F-4D97-AF65-F5344CB8AC3E}">
        <p14:creationId xmlns:p14="http://schemas.microsoft.com/office/powerpoint/2010/main" val="2090359067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2886</TotalTime>
  <Words>1019</Words>
  <Application>Microsoft Office PowerPoint</Application>
  <PresentationFormat>Custom</PresentationFormat>
  <Paragraphs>271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Interfaces</vt:lpstr>
      <vt:lpstr>Interfaces</vt:lpstr>
      <vt:lpstr>Ohne Interfaces</vt:lpstr>
      <vt:lpstr>Interface einführen</vt:lpstr>
      <vt:lpstr>Compile-Error dank Interface</vt:lpstr>
      <vt:lpstr>Interfaces für Funktionen</vt:lpstr>
      <vt:lpstr>Generierter JavaScript Code</vt:lpstr>
      <vt:lpstr>Klassen</vt:lpstr>
      <vt:lpstr>Klassen</vt:lpstr>
      <vt:lpstr>Klassen erstellen</vt:lpstr>
      <vt:lpstr>Objekte instanziieren</vt:lpstr>
      <vt:lpstr>Access-Modifiers für Klassenmitglieder</vt:lpstr>
      <vt:lpstr>Parameter Properties</vt:lpstr>
      <vt:lpstr>Accessors verwenden (get und set)</vt:lpstr>
      <vt:lpstr>Accessors verwenden (get und set)</vt:lpstr>
      <vt:lpstr>Statische Properties</vt:lpstr>
      <vt:lpstr>Readonly Properties</vt:lpstr>
      <vt:lpstr>Vererbung</vt:lpstr>
      <vt:lpstr>Vererbung</vt:lpstr>
      <vt:lpstr>Abstrakte Klassen</vt:lpstr>
      <vt:lpstr>Abstrakte Klassen erweitern</vt:lpstr>
      <vt:lpstr>Interfaces implementieren</vt:lpstr>
      <vt:lpstr>Interfaces implementieren</vt:lpstr>
      <vt:lpstr>Typ Kompatibilität in TypeScript</vt:lpstr>
      <vt:lpstr>Structural anstatt Nominal Typing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156</cp:revision>
  <dcterms:created xsi:type="dcterms:W3CDTF">2016-09-15T06:58:14Z</dcterms:created>
  <dcterms:modified xsi:type="dcterms:W3CDTF">2017-09-28T15:56:25Z</dcterms:modified>
  <cp:category/>
</cp:coreProperties>
</file>

<file path=docProps/thumbnail.jpeg>
</file>